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1205" r:id="rId4"/>
    <p:sldId id="257" r:id="rId5"/>
    <p:sldId id="259" r:id="rId6"/>
    <p:sldId id="1203" r:id="rId7"/>
    <p:sldId id="1482" r:id="rId8"/>
    <p:sldId id="1481" r:id="rId9"/>
    <p:sldId id="26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-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7F8F04-FA85-4A23-83BF-F7D5D21280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296D43-8CFF-4DFA-AF2B-A679D057A4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B9F38E-55EC-44E8-9A44-6F0AF565E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578EED-D7CA-44D7-A782-759953994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0A599-06BB-46C5-B7D9-45C055DBA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330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B8CD7-84CC-4346-806A-ECFE19F02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AF61E8-1575-4928-9AB7-CD2F5986DB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EF1218-6B0E-4093-BB61-7D52C85BC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21F419-3C9A-41B3-935E-8BC8FFF8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CD0EFA-A868-41C3-B503-1E2E8FC6A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391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E544DB8-C233-4C17-81A0-D30E8CE015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C95F49-D4A3-40FD-A138-8B91FF3D53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F1AA26-8DFF-49FE-B7E9-15CFCC166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F4C4E7B-26B1-439C-BCC2-23F2A8D4D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C10AC6-BEB3-491C-9E92-9C28D503A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7015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47F816-313F-4165-B35F-61C926521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C1E120-5303-43EA-9A6B-084996CA5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54C2E6-C2E6-4530-9218-9FE514EA0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1D29F1-B64A-4340-AB33-FDFE2CE43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27F4E9-DFC0-4F35-BC4B-F8833EEE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22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510B8C-404D-435F-8B7D-5E2EE4EE2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2CFA5F-7C83-4C28-A94F-0300A22F86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73F3B4-9619-41F0-A34D-1176DA04F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F35877-9908-4DB9-860C-C195E7FF3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138687D-A0F6-40FB-AFAE-C97145BBA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947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FF6EFD-760A-4FD1-89C7-499204D80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55F438-E542-4287-BB5A-433F3EA39A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082C700-BF5D-4A1F-90EB-8A92AB36C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181F46-2D32-4505-B346-4657B8148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357C7-B0C7-48B2-A7DA-F5A64ABD3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FC204E1-2989-42B5-8409-B26BE1121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152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52411-5933-4C6B-B30B-276C28907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CFACCFB-05B1-4535-9E66-A35A511C7B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20A05F4-3B08-4C82-9126-3B9B4A7710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37056BB-97C7-48CB-A3AB-8FF96462BD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2746137-74A7-4D18-BD42-8C6B3112D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F6BB00E-1F93-42F6-BD1D-58760BA5A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3CDD55C-C9E9-4377-8C1B-D74D2CC16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34A3680-6F34-4587-A743-41052B970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893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3F61D6-56B6-4C39-895D-1984DDE3B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46083E-0E80-4208-B622-022CE1668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581DC8C-6CAF-4E28-A27B-70937DC7B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00B2FA-8500-4D11-97F0-070647FEC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387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CECCE0C-8F00-44D0-B187-43584B1E7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13F9D21-DE36-42F9-BCE3-4C13B79E9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93BCA6F-A7DD-4C64-B4B5-F660EBF29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5777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29114B-CC13-44A0-9064-AEA4BE179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B38855-616D-483F-8FA6-F89AEEDC1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EEA6B4B-BB64-4C67-A902-C1F15F0B27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ECD017-AEC8-41A2-AE8C-1CA230D3C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BAD0ED-A53F-4304-85C0-204BA4215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9821B90-6D95-4974-8385-86D355DB2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796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D77A67-5155-43C8-8FC1-99707A48F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B781FAF-48BD-49C4-8C33-BB5967FB2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12DD224-EB80-4045-B4D1-F21CC10A82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91A977B-4A0A-43EF-BAF8-17B1B65D2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D2A41-660D-412E-8FAC-7560A36484F9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28F5AA-2ACA-4AB9-BA2B-37C9AC73D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AFD1D7-5905-4F75-B829-0F8FE4B58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E3F9A9-B207-4CC6-9C5C-441FC97BE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0F33BD4-0FC1-4D7E-A7F3-E7394A9DB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790C13-EE46-424A-A79E-FD0FA1D984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D2A41-660D-412E-8FAC-7560A36484F9}" type="datetimeFigureOut">
              <a:rPr lang="ru-RU" smtClean="0"/>
              <a:t>05.03.2026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3A28E9-268B-4A62-ACB3-C917CE65FD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6F6961-946E-4ED6-9C32-FA14FB57EB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D28E5-573D-4DB5-B0A4-C3D492C359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668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8D2D76-9B0D-428A-AAEE-23D5962B4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426" y="4078476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взятия мазка на жидкостную цитологию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43AEA46-85C3-4435-8742-CAD0CDBAEA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857" y="105104"/>
            <a:ext cx="1231499" cy="11034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E14747-0B8F-484F-AAED-86C8C4C31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4270" y="281903"/>
            <a:ext cx="749873" cy="74987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23C790-E1B9-4A98-8D93-D3E060BF3E8F}"/>
              </a:ext>
            </a:extLst>
          </p:cNvPr>
          <p:cNvSpPr/>
          <p:nvPr/>
        </p:nvSpPr>
        <p:spPr>
          <a:xfrm>
            <a:off x="2565553" y="281903"/>
            <a:ext cx="7060893" cy="595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ct val="0"/>
              </a:spcBef>
            </a:pPr>
            <a:r>
              <a:rPr lang="ru-RU" altLang="ru-RU" sz="135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МИНИСТЕРСТВО ЗДРАВООХРАНЕНИЯ РЕСПУБЛИКИ БУРЯТИИ</a:t>
            </a:r>
            <a:r>
              <a:rPr lang="en-US" altLang="ru-RU" sz="135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135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  <a:spcBef>
                <a:spcPct val="0"/>
              </a:spcBef>
            </a:pPr>
            <a:r>
              <a:rPr lang="ru-RU" altLang="ru-RU" sz="12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ГАУЗ «РЕСПУБЛИКАНСКИЙ ПЕРИНАТАЛЬНЫЙ ЦЕНТР МЗ РБ»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FE8C710-A053-4804-A0C7-C745965617A4}"/>
              </a:ext>
            </a:extLst>
          </p:cNvPr>
          <p:cNvSpPr/>
          <p:nvPr/>
        </p:nvSpPr>
        <p:spPr>
          <a:xfrm>
            <a:off x="5238750" y="6232622"/>
            <a:ext cx="1714500" cy="4000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solidFill>
                  <a:srgbClr val="FF0000"/>
                </a:solidFill>
                <a:latin typeface="Bahnschrift Condensed" panose="020B0502040204020203" pitchFamily="34" charset="0"/>
              </a:rPr>
              <a:t>«</a:t>
            </a:r>
            <a:r>
              <a:rPr lang="ru-RU" sz="1350" dirty="0" err="1">
                <a:solidFill>
                  <a:srgbClr val="FF0000"/>
                </a:solidFill>
                <a:latin typeface="Bahnschrift Condensed" panose="020B0502040204020203" pitchFamily="34" charset="0"/>
              </a:rPr>
              <a:t>Эхын</a:t>
            </a:r>
            <a:r>
              <a:rPr lang="ru-RU" sz="1350" dirty="0">
                <a:solidFill>
                  <a:srgbClr val="FF0000"/>
                </a:solidFill>
                <a:latin typeface="Bahnschrift Condensed" panose="020B0502040204020203" pitchFamily="34" charset="0"/>
              </a:rPr>
              <a:t> </a:t>
            </a:r>
            <a:r>
              <a:rPr lang="ru-RU" sz="1350" dirty="0" err="1">
                <a:solidFill>
                  <a:srgbClr val="FF0000"/>
                </a:solidFill>
                <a:latin typeface="Bahnschrift Condensed" panose="020B0502040204020203" pitchFamily="34" charset="0"/>
              </a:rPr>
              <a:t>баяр</a:t>
            </a:r>
            <a:r>
              <a:rPr lang="ru-RU" sz="1350" dirty="0">
                <a:solidFill>
                  <a:srgbClr val="FF0000"/>
                </a:solidFill>
                <a:latin typeface="Bahnschrift Condensed" panose="020B0502040204020203" pitchFamily="34" charset="0"/>
              </a:rPr>
              <a:t>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ECAC989-D5C3-4443-B91B-845A5D848965}"/>
              </a:ext>
            </a:extLst>
          </p:cNvPr>
          <p:cNvSpPr/>
          <p:nvPr/>
        </p:nvSpPr>
        <p:spPr>
          <a:xfrm>
            <a:off x="10131455" y="5886071"/>
            <a:ext cx="1850338" cy="7466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5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А.С. Баторова</a:t>
            </a:r>
          </a:p>
          <a:p>
            <a:pPr algn="ctr"/>
            <a:r>
              <a:rPr lang="ru-RU" sz="1350" dirty="0">
                <a:solidFill>
                  <a:srgbClr val="7030A0"/>
                </a:solidFill>
                <a:latin typeface="Times New Roman" panose="02020603050405020304" pitchFamily="18" charset="0"/>
              </a:rPr>
              <a:t>Старшая акушерка ООРЗ </a:t>
            </a:r>
          </a:p>
          <a:p>
            <a:pPr algn="ctr"/>
            <a:r>
              <a:rPr lang="ru-RU" sz="1350" dirty="0">
                <a:solidFill>
                  <a:srgbClr val="7030A0"/>
                </a:solidFill>
                <a:latin typeface="Times New Roman" panose="02020603050405020304" pitchFamily="18" charset="0"/>
              </a:rPr>
              <a:t>ГАУЗ «РПЦ МЗ РБ»</a:t>
            </a:r>
          </a:p>
          <a:p>
            <a:pPr algn="ctr"/>
            <a:r>
              <a:rPr lang="ru-RU" sz="1350" dirty="0">
                <a:solidFill>
                  <a:srgbClr val="7030A0"/>
                </a:solidFill>
                <a:latin typeface="Times New Roman" panose="02020603050405020304" pitchFamily="18" charset="0"/>
              </a:rPr>
              <a:t>Март 2026 год</a:t>
            </a:r>
            <a:endParaRPr lang="ru-RU" sz="135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1DA787-7548-DF32-59F5-5AA5FD5C5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426" y="915358"/>
            <a:ext cx="10459899" cy="283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85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>
            <a:extLst>
              <a:ext uri="{FF2B5EF4-FFF2-40B4-BE49-F238E27FC236}">
                <a16:creationId xmlns:a16="http://schemas.microsoft.com/office/drawing/2014/main" id="{6D19F254-2A57-48CE-A6C0-2AD0E7D153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760" cy="90388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01E752-A98F-424E-8642-B6A919386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2127" y="154016"/>
            <a:ext cx="749873" cy="74987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5EA3CBB-4026-DB47-EF38-34BCE53C74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65" y="1147197"/>
            <a:ext cx="5067300" cy="32575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2359138-BDEE-45FF-8B66-190ADA7F1D5A}"/>
              </a:ext>
            </a:extLst>
          </p:cNvPr>
          <p:cNvSpPr txBox="1"/>
          <p:nvPr/>
        </p:nvSpPr>
        <p:spPr>
          <a:xfrm>
            <a:off x="5420139" y="1271484"/>
            <a:ext cx="6096000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Мазок на жидкостную цитологию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метод цитологического исследования, при котором биоматериал (клетки с шейки матки и цервикального канала) помещается в специальную жидкую среду, стабилизирующую клетки. 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позволяет: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выявить предраковые и злокачественные изменения в тканях шейки матки;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обнаружить злокачественные новообразования даже на ранних стадиях.</a:t>
            </a:r>
          </a:p>
        </p:txBody>
      </p:sp>
    </p:spTree>
    <p:extLst>
      <p:ext uri="{BB962C8B-B14F-4D97-AF65-F5344CB8AC3E}">
        <p14:creationId xmlns:p14="http://schemas.microsoft.com/office/powerpoint/2010/main" val="2836518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Заголовок 1">
            <a:extLst>
              <a:ext uri="{FF2B5EF4-FFF2-40B4-BE49-F238E27FC236}">
                <a16:creationId xmlns:a16="http://schemas.microsoft.com/office/drawing/2014/main" id="{8B6D09DE-58F9-3155-2E13-E32BF058E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686" y="549846"/>
            <a:ext cx="8218487" cy="274637"/>
          </a:xfrm>
        </p:spPr>
        <p:txBody>
          <a:bodyPr>
            <a:noAutofit/>
          </a:bodyPr>
          <a:lstStyle/>
          <a:p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Жидкостная цитология </a:t>
            </a:r>
          </a:p>
        </p:txBody>
      </p:sp>
      <p:sp>
        <p:nvSpPr>
          <p:cNvPr id="110595" name="Объект 2">
            <a:extLst>
              <a:ext uri="{FF2B5EF4-FFF2-40B4-BE49-F238E27FC236}">
                <a16:creationId xmlns:a16="http://schemas.microsoft.com/office/drawing/2014/main" id="{4D2B6047-53A3-52EF-4215-260B164B8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24811"/>
            <a:ext cx="11975976" cy="5434013"/>
          </a:xfrm>
        </p:spPr>
        <p:txBody>
          <a:bodyPr>
            <a:normAutofit/>
          </a:bodyPr>
          <a:lstStyle/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альтернатива традиционному мазку, подразумевает размещение материала с шейки матки вместе со щеткой не на стекле, а в транспортной жидкости, предупреждая утрату части материала</a:t>
            </a:r>
          </a:p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Дальнейшая работа с клеточной суспензией происходит в лаборатории, позволяет получить стандартизованные цитологические образцы высокого качества, избежать "загрязнения" препарата эритроцитами и воспалительными элементами, и распределить клетки без нагромождения на небольшом участке диаметром 1,2 см в виде равномерного монослоя. </a:t>
            </a:r>
            <a:r>
              <a:rPr lang="ru-RU" altLang="ru-RU" sz="24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Преимуществом метода является уменьшение числа неадекватных мазков примерно в 10 раз, сокращение времени, необходимого для интерпретации мазка, возможность использовать оставшуюся клеточную суспензию для ВПЧ-тестирования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молекулярных тестов из того же образца в случае сомнительных результатов мазков</a:t>
            </a:r>
          </a:p>
          <a:p>
            <a:endParaRPr lang="ru-RU" altLang="ru-RU" dirty="0"/>
          </a:p>
        </p:txBody>
      </p:sp>
      <p:pic>
        <p:nvPicPr>
          <p:cNvPr id="2" name="Объект 3">
            <a:extLst>
              <a:ext uri="{FF2B5EF4-FFF2-40B4-BE49-F238E27FC236}">
                <a16:creationId xmlns:a16="http://schemas.microsoft.com/office/drawing/2014/main" id="{FD2BE441-05FF-7BD1-4EC2-562C5BA7B5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8760" cy="90388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5F1E3CC-1C6A-8F4D-3FEE-2606AD928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2127" y="154016"/>
            <a:ext cx="749873" cy="74987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3">
            <a:extLst>
              <a:ext uri="{FF2B5EF4-FFF2-40B4-BE49-F238E27FC236}">
                <a16:creationId xmlns:a16="http://schemas.microsoft.com/office/drawing/2014/main" id="{D53BB309-9547-4C1A-AED4-311CA0B4E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1499" cy="110347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94816B-BB25-4388-B022-719217974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4270" y="105104"/>
            <a:ext cx="749873" cy="74987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8110B2B-22A3-C24E-C557-5F1B83571A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9206" y="332624"/>
            <a:ext cx="7660655" cy="619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71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592A95AF-C001-40E8-8B5A-7D7FD2722F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57" y="105104"/>
            <a:ext cx="1231499" cy="11034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236EFC-3047-451E-850E-2A275FFF9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4270" y="105104"/>
            <a:ext cx="749873" cy="749873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E7A967-FDCD-B734-B641-406D4272DA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559" y="1056443"/>
            <a:ext cx="10972799" cy="543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47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Объект 2">
            <a:extLst>
              <a:ext uri="{FF2B5EF4-FFF2-40B4-BE49-F238E27FC236}">
                <a16:creationId xmlns:a16="http://schemas.microsoft.com/office/drawing/2014/main" id="{BC1D476D-47E8-302C-1F13-08A521CE85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8926" y="115889"/>
            <a:ext cx="7561263" cy="6010275"/>
          </a:xfrm>
        </p:spPr>
        <p:txBody>
          <a:bodyPr/>
          <a:lstStyle/>
          <a:p>
            <a:r>
              <a:rPr lang="ru-RU" altLang="ru-RU" i="1"/>
              <a:t> </a:t>
            </a:r>
            <a:r>
              <a:rPr lang="ru-RU" altLang="ru-RU"/>
              <a:t>Если забор материала осуществляется цитощеткой с эндоцервикальным штифтом (</a:t>
            </a:r>
            <a:r>
              <a:rPr lang="ru-RU" altLang="ru-RU" i="1"/>
              <a:t>одномоментный способ)</a:t>
            </a:r>
            <a:r>
              <a:rPr lang="ru-RU" altLang="ru-RU"/>
              <a:t>, ее рекомендуется повернуть не менее 3-х раз на 360̊. </a:t>
            </a:r>
          </a:p>
          <a:p>
            <a:r>
              <a:rPr lang="ru-RU" altLang="ru-RU" sz="1800" b="1">
                <a:solidFill>
                  <a:srgbClr val="FF0000"/>
                </a:solidFill>
              </a:rPr>
              <a:t>Получать материал в виде скарификата до "кровавой росы", чтобы был получен образец максимально богатый клетками.</a:t>
            </a:r>
          </a:p>
        </p:txBody>
      </p:sp>
      <p:pic>
        <p:nvPicPr>
          <p:cNvPr id="102403" name="Объект 3">
            <a:extLst>
              <a:ext uri="{FF2B5EF4-FFF2-40B4-BE49-F238E27FC236}">
                <a16:creationId xmlns:a16="http://schemas.microsoft.com/office/drawing/2014/main" id="{FC2A41D8-6617-7A1D-2C82-401FB6CA7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639" y="3429000"/>
            <a:ext cx="4897437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04" name="Рисунок 5">
            <a:extLst>
              <a:ext uri="{FF2B5EF4-FFF2-40B4-BE49-F238E27FC236}">
                <a16:creationId xmlns:a16="http://schemas.microsoft.com/office/drawing/2014/main" id="{2D0179F0-07A5-F131-6DA8-F76C58CE9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737" y="2931141"/>
            <a:ext cx="3600450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Объект 4">
            <a:extLst>
              <a:ext uri="{FF2B5EF4-FFF2-40B4-BE49-F238E27FC236}">
                <a16:creationId xmlns:a16="http://schemas.microsoft.com/office/drawing/2014/main" id="{E41FE018-B9BA-C00C-BEEC-5784B836CFB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16062" y="188914"/>
            <a:ext cx="9043988" cy="6669087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Объект 4">
            <a:extLst>
              <a:ext uri="{FF2B5EF4-FFF2-40B4-BE49-F238E27FC236}">
                <a16:creationId xmlns:a16="http://schemas.microsoft.com/office/drawing/2014/main" id="{04F94F78-32D8-60CA-D0B9-4F7B5DEB388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8926" y="74614"/>
            <a:ext cx="4968875" cy="5081587"/>
          </a:xfrm>
        </p:spPr>
      </p:pic>
      <p:pic>
        <p:nvPicPr>
          <p:cNvPr id="103427" name="Picture 2">
            <a:extLst>
              <a:ext uri="{FF2B5EF4-FFF2-40B4-BE49-F238E27FC236}">
                <a16:creationId xmlns:a16="http://schemas.microsoft.com/office/drawing/2014/main" id="{697A9629-1054-6FD3-76F3-CAE26F82D1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1660526"/>
            <a:ext cx="4176712" cy="447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8" name="Объект 4">
            <a:extLst>
              <a:ext uri="{FF2B5EF4-FFF2-40B4-BE49-F238E27FC236}">
                <a16:creationId xmlns:a16="http://schemas.microsoft.com/office/drawing/2014/main" id="{53BF50E3-3BCC-BF65-D53B-E15FB34EE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1" y="74613"/>
            <a:ext cx="4968875" cy="502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3">
            <a:extLst>
              <a:ext uri="{FF2B5EF4-FFF2-40B4-BE49-F238E27FC236}">
                <a16:creationId xmlns:a16="http://schemas.microsoft.com/office/drawing/2014/main" id="{5AC3ABAD-4721-41AA-B861-F8A5C57F03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82869" cy="79108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9D182F8-053B-4C32-8EC7-72F013C790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2127" y="6872"/>
            <a:ext cx="749873" cy="7498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C02F63-A03C-4ACD-B118-E9B4DB3B9171}"/>
              </a:ext>
            </a:extLst>
          </p:cNvPr>
          <p:cNvSpPr txBox="1"/>
          <p:nvPr/>
        </p:nvSpPr>
        <p:spPr>
          <a:xfrm>
            <a:off x="5054312" y="791086"/>
            <a:ext cx="7050851" cy="48676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Транспортировка образца в лабораторию.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хранения жидкостного  материала  зависят от транспортной среды и консерванта (внимательно читайте инструкцию)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Заморозка материала недопустима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доставить материал в лабораторию в день взятия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это поможет сохранить клетки.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доставки и приёма необходимо заранее согласовать между лечебно-профилактическим учреждением (ЛПУ) и лабораторией.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ru-RU" b="1" dirty="0">
              <a:solidFill>
                <a:srgbClr val="212223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0409564-EE3F-9985-39D8-9F4F2240D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37" y="891523"/>
            <a:ext cx="4967477" cy="5074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913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302</Words>
  <Application>Microsoft Office PowerPoint</Application>
  <PresentationFormat>Широкоэкранный</PresentationFormat>
  <Paragraphs>27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Bahnschrift Condensed</vt:lpstr>
      <vt:lpstr>Calibri</vt:lpstr>
      <vt:lpstr>Calibri Light</vt:lpstr>
      <vt:lpstr>Times New Roman</vt:lpstr>
      <vt:lpstr>Тема Office</vt:lpstr>
      <vt:lpstr>Правила взятия мазка на жидкостную цитологию</vt:lpstr>
      <vt:lpstr>Презентация PowerPoint</vt:lpstr>
      <vt:lpstr>Жидкостная цитология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ООРЗ Старшая</dc:creator>
  <cp:lastModifiedBy>Татьяна Владимировна Суворова</cp:lastModifiedBy>
  <cp:revision>11</cp:revision>
  <dcterms:created xsi:type="dcterms:W3CDTF">2026-03-03T01:13:02Z</dcterms:created>
  <dcterms:modified xsi:type="dcterms:W3CDTF">2026-03-05T07:11:53Z</dcterms:modified>
</cp:coreProperties>
</file>